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2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240"/>
    <a:srgbClr val="DE9F2A"/>
    <a:srgbClr val="201A50"/>
    <a:srgbClr val="D66B1A"/>
    <a:srgbClr val="005657"/>
    <a:srgbClr val="8FAA4C"/>
    <a:srgbClr val="003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102" d="100"/>
          <a:sy n="102" d="100"/>
        </p:scale>
        <p:origin x="138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081"/>
            <a:ext cx="12192000" cy="2762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46075"/>
            <a:ext cx="10991850" cy="58737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13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Population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82" b="22580"/>
          <a:stretch/>
        </p:blipFill>
        <p:spPr>
          <a:xfrm>
            <a:off x="-195678" y="-1390649"/>
            <a:ext cx="12540078" cy="84963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10400" y="5581650"/>
            <a:ext cx="590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202765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Economics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7" b="20687"/>
          <a:stretch/>
        </p:blipFill>
        <p:spPr>
          <a:xfrm>
            <a:off x="-214728" y="-192505"/>
            <a:ext cx="12540078" cy="733625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10400" y="5581650"/>
            <a:ext cx="5905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</p:spTree>
    <p:extLst>
      <p:ext uri="{BB962C8B-B14F-4D97-AF65-F5344CB8AC3E}">
        <p14:creationId xmlns:p14="http://schemas.microsoft.com/office/powerpoint/2010/main" val="37854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Health Status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0"/>
          <a:stretch/>
        </p:blipFill>
        <p:spPr>
          <a:xfrm>
            <a:off x="-214728" y="-1221592"/>
            <a:ext cx="12610282" cy="840616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4526" y="5581650"/>
            <a:ext cx="10208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Status</a:t>
            </a:r>
          </a:p>
        </p:txBody>
      </p:sp>
    </p:spTree>
    <p:extLst>
      <p:ext uri="{BB962C8B-B14F-4D97-AF65-F5344CB8AC3E}">
        <p14:creationId xmlns:p14="http://schemas.microsoft.com/office/powerpoint/2010/main" val="373026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Health Risks and Behaviors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 b="12501"/>
          <a:stretch/>
        </p:blipFill>
        <p:spPr>
          <a:xfrm>
            <a:off x="-214729" y="-288758"/>
            <a:ext cx="12734764" cy="738739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0251" y="5581650"/>
            <a:ext cx="1097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US" sz="60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Risks and Behaviors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0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Health Care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19502"/>
          <a:stretch/>
        </p:blipFill>
        <p:spPr>
          <a:xfrm>
            <a:off x="-214728" y="-323850"/>
            <a:ext cx="12734764" cy="73533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0251" y="5581650"/>
            <a:ext cx="1097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US" sz="60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0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Environment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6" b="10889"/>
          <a:stretch/>
        </p:blipFill>
        <p:spPr>
          <a:xfrm>
            <a:off x="-214727" y="-264695"/>
            <a:ext cx="12734764" cy="74114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0251" y="5581650"/>
            <a:ext cx="1097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71213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Special Feature section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0" b="6672"/>
          <a:stretch/>
        </p:blipFill>
        <p:spPr>
          <a:xfrm>
            <a:off x="-214727" y="-360947"/>
            <a:ext cx="12734764" cy="755583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0251" y="5581650"/>
            <a:ext cx="1097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Feature</a:t>
            </a:r>
          </a:p>
        </p:txBody>
      </p:sp>
    </p:spTree>
    <p:extLst>
      <p:ext uri="{BB962C8B-B14F-4D97-AF65-F5344CB8AC3E}">
        <p14:creationId xmlns:p14="http://schemas.microsoft.com/office/powerpoint/2010/main" val="83400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0925">
            <a:off x="3756650" y="173845"/>
            <a:ext cx="4979785" cy="644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81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D01D0-73FE-41A7-9CC6-5539BE881C92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FA0E5-BF89-4112-B1A8-89A87FEE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1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02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6: </a:t>
            </a:r>
            <a:r>
              <a:rPr lang="en-US" b="1" dirty="0">
                <a:solidFill>
                  <a:srgbClr val="003A62"/>
                </a:solidFill>
              </a:rPr>
              <a:t>Older Veterans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47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15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7: </a:t>
            </a:r>
            <a:r>
              <a:rPr lang="en-US" b="1" dirty="0">
                <a:solidFill>
                  <a:srgbClr val="8FAA4C"/>
                </a:solidFill>
              </a:rPr>
              <a:t>Poverty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148" y="933450"/>
            <a:ext cx="7679703" cy="57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FAA4C"/>
                </a:solidFill>
              </a:rPr>
              <a:t>INDICATOR 8: </a:t>
            </a:r>
            <a:r>
              <a:rPr lang="en-US" b="1" dirty="0">
                <a:solidFill>
                  <a:srgbClr val="8FAA4C"/>
                </a:solidFill>
              </a:rPr>
              <a:t>Income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6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5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795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9: </a:t>
            </a:r>
            <a:r>
              <a:rPr lang="en-US" b="1" dirty="0">
                <a:solidFill>
                  <a:srgbClr val="8FAA4C"/>
                </a:solidFill>
              </a:rPr>
              <a:t>Social Security Beneficiaries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5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297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9: </a:t>
            </a:r>
            <a:r>
              <a:rPr lang="en-US" b="1" dirty="0">
                <a:solidFill>
                  <a:srgbClr val="8FAA4C"/>
                </a:solidFill>
              </a:rPr>
              <a:t>Social Security Beneficiaries </a:t>
            </a:r>
            <a:r>
              <a:rPr lang="en-US" dirty="0">
                <a:solidFill>
                  <a:srgbClr val="8FAA4C"/>
                </a:solidFill>
              </a:rPr>
              <a:t>(continued)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2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10: </a:t>
            </a:r>
            <a:r>
              <a:rPr lang="en-US" b="1" dirty="0">
                <a:solidFill>
                  <a:srgbClr val="8FAA4C"/>
                </a:solidFill>
              </a:rPr>
              <a:t>Net Worth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6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10: </a:t>
            </a:r>
            <a:r>
              <a:rPr lang="en-US" b="1" dirty="0">
                <a:solidFill>
                  <a:srgbClr val="8FAA4C"/>
                </a:solidFill>
              </a:rPr>
              <a:t>Net Worth </a:t>
            </a:r>
            <a:r>
              <a:rPr lang="en-US" dirty="0">
                <a:solidFill>
                  <a:srgbClr val="8FAA4C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2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0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11: </a:t>
            </a:r>
            <a:r>
              <a:rPr lang="en-US" b="1" dirty="0">
                <a:solidFill>
                  <a:srgbClr val="8FAA4C"/>
                </a:solidFill>
              </a:rPr>
              <a:t>Participation in Labor Force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47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22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11: </a:t>
            </a:r>
            <a:r>
              <a:rPr lang="en-US" b="1" dirty="0">
                <a:solidFill>
                  <a:srgbClr val="8FAA4C"/>
                </a:solidFill>
              </a:rPr>
              <a:t>Participation in Labor Force </a:t>
            </a:r>
            <a:r>
              <a:rPr lang="en-US" dirty="0">
                <a:solidFill>
                  <a:srgbClr val="8FAA4C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7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342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12: </a:t>
            </a:r>
            <a:r>
              <a:rPr lang="en-US" b="1" dirty="0">
                <a:solidFill>
                  <a:srgbClr val="8FAA4C"/>
                </a:solidFill>
              </a:rPr>
              <a:t>Housing Problems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2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39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12: </a:t>
            </a:r>
            <a:r>
              <a:rPr lang="en-US" b="1" dirty="0">
                <a:solidFill>
                  <a:srgbClr val="8FAA4C"/>
                </a:solidFill>
              </a:rPr>
              <a:t>Housing Problems </a:t>
            </a:r>
            <a:r>
              <a:rPr lang="en-US" dirty="0">
                <a:solidFill>
                  <a:srgbClr val="8FAA4C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3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FAA4C"/>
                </a:solidFill>
              </a:rPr>
              <a:t>INDICATOR 13: </a:t>
            </a:r>
            <a:r>
              <a:rPr lang="en-US" b="1" dirty="0">
                <a:solidFill>
                  <a:srgbClr val="8FAA4C"/>
                </a:solidFill>
              </a:rPr>
              <a:t>Total Expenditures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7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2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10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14: </a:t>
            </a:r>
            <a:r>
              <a:rPr lang="en-US" b="1" dirty="0">
                <a:solidFill>
                  <a:srgbClr val="005657"/>
                </a:solidFill>
              </a:rPr>
              <a:t>Life Expectancy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7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46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15: </a:t>
            </a:r>
            <a:r>
              <a:rPr lang="en-US" b="1" dirty="0">
                <a:solidFill>
                  <a:srgbClr val="005657"/>
                </a:solidFill>
              </a:rPr>
              <a:t>Mortality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44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35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16: </a:t>
            </a:r>
            <a:r>
              <a:rPr lang="en-US" b="1" dirty="0">
                <a:solidFill>
                  <a:srgbClr val="005657"/>
                </a:solidFill>
              </a:rPr>
              <a:t>Chronic Health Conditions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4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2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17: </a:t>
            </a:r>
            <a:r>
              <a:rPr lang="en-US" b="1" dirty="0">
                <a:solidFill>
                  <a:srgbClr val="005657"/>
                </a:solidFill>
              </a:rPr>
              <a:t>Oral Health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5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18: </a:t>
            </a:r>
            <a:r>
              <a:rPr lang="en-US" b="1" dirty="0">
                <a:solidFill>
                  <a:srgbClr val="005657"/>
                </a:solidFill>
              </a:rPr>
              <a:t>Respondent-Assessed Health Status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0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5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19: </a:t>
            </a:r>
            <a:r>
              <a:rPr lang="en-US" b="1" dirty="0">
                <a:solidFill>
                  <a:srgbClr val="005657"/>
                </a:solidFill>
              </a:rPr>
              <a:t>Dementia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454" y="933450"/>
            <a:ext cx="7921091" cy="57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50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A62"/>
                </a:solidFill>
              </a:rPr>
              <a:t>INDICATOR 1: </a:t>
            </a:r>
            <a:r>
              <a:rPr lang="en-US" b="1" dirty="0">
                <a:solidFill>
                  <a:srgbClr val="003A62"/>
                </a:solidFill>
              </a:rPr>
              <a:t>Number of Older Americans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5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6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20: </a:t>
            </a:r>
            <a:r>
              <a:rPr lang="en-US" b="1" dirty="0">
                <a:solidFill>
                  <a:srgbClr val="005657"/>
                </a:solidFill>
              </a:rPr>
              <a:t>Depressive Symptoms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599" cy="56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20: </a:t>
            </a:r>
            <a:r>
              <a:rPr lang="en-US" b="1" dirty="0">
                <a:solidFill>
                  <a:srgbClr val="005657"/>
                </a:solidFill>
              </a:rPr>
              <a:t>Depressive Symptoms </a:t>
            </a:r>
            <a:r>
              <a:rPr lang="en-US" dirty="0">
                <a:solidFill>
                  <a:srgbClr val="005657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7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3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21: </a:t>
            </a:r>
            <a:r>
              <a:rPr lang="en-US" b="1" dirty="0">
                <a:solidFill>
                  <a:srgbClr val="005657"/>
                </a:solidFill>
              </a:rPr>
              <a:t>Functional Limitations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0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6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5657"/>
                </a:solidFill>
              </a:rPr>
              <a:t>INDICATOR 21: </a:t>
            </a:r>
            <a:r>
              <a:rPr lang="en-US" b="1" dirty="0">
                <a:solidFill>
                  <a:srgbClr val="005657"/>
                </a:solidFill>
              </a:rPr>
              <a:t>Functional Limitations </a:t>
            </a:r>
            <a:r>
              <a:rPr lang="en-US" dirty="0">
                <a:solidFill>
                  <a:srgbClr val="005657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84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5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358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22: </a:t>
            </a:r>
            <a:r>
              <a:rPr lang="en-US" b="1" dirty="0">
                <a:solidFill>
                  <a:srgbClr val="D66B1A"/>
                </a:solidFill>
              </a:rPr>
              <a:t>Vaccinations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3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23: </a:t>
            </a:r>
            <a:r>
              <a:rPr lang="en-US" b="1" dirty="0">
                <a:solidFill>
                  <a:srgbClr val="D66B1A"/>
                </a:solidFill>
              </a:rPr>
              <a:t>Cancer Screenings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4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39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24: </a:t>
            </a:r>
            <a:r>
              <a:rPr lang="en-US" b="1" dirty="0">
                <a:solidFill>
                  <a:srgbClr val="D66B1A"/>
                </a:solidFill>
              </a:rPr>
              <a:t>Diet Quality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734" y="933450"/>
            <a:ext cx="6306532" cy="57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98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25: </a:t>
            </a:r>
            <a:r>
              <a:rPr lang="en-US" b="1" dirty="0">
                <a:solidFill>
                  <a:srgbClr val="D66B1A"/>
                </a:solidFill>
              </a:rPr>
              <a:t>Physical Activity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904" y="933450"/>
            <a:ext cx="8096192" cy="576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32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26: </a:t>
            </a:r>
            <a:r>
              <a:rPr lang="en-US" b="1" dirty="0">
                <a:solidFill>
                  <a:srgbClr val="D66B1A"/>
                </a:solidFill>
              </a:rPr>
              <a:t>Obesity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52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1: </a:t>
            </a:r>
            <a:r>
              <a:rPr lang="en-US" b="1" dirty="0">
                <a:solidFill>
                  <a:srgbClr val="003A62"/>
                </a:solidFill>
              </a:rPr>
              <a:t>Number of Older Americans </a:t>
            </a:r>
            <a:r>
              <a:rPr lang="en-US" dirty="0">
                <a:solidFill>
                  <a:srgbClr val="003A62"/>
                </a:solidFill>
              </a:rPr>
              <a:t>(continued)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558" y="933450"/>
            <a:ext cx="6994884" cy="578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82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66B1A"/>
                </a:solidFill>
              </a:rPr>
              <a:t>INDICATOR 27: </a:t>
            </a:r>
            <a:r>
              <a:rPr lang="en-US" b="1" dirty="0">
                <a:solidFill>
                  <a:srgbClr val="D66B1A"/>
                </a:solidFill>
              </a:rPr>
              <a:t>Cigarette Smoking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7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5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45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28: </a:t>
            </a:r>
            <a:r>
              <a:rPr lang="en-US" b="1" dirty="0">
                <a:solidFill>
                  <a:srgbClr val="201A50"/>
                </a:solidFill>
              </a:rPr>
              <a:t>Use of Health Care Services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1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28: </a:t>
            </a:r>
            <a:r>
              <a:rPr lang="en-US" b="1" dirty="0">
                <a:solidFill>
                  <a:srgbClr val="201A50"/>
                </a:solidFill>
              </a:rPr>
              <a:t>Use of Health Care Services </a:t>
            </a:r>
            <a:r>
              <a:rPr lang="en-US" dirty="0">
                <a:solidFill>
                  <a:srgbClr val="201A50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6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9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29: </a:t>
            </a:r>
            <a:r>
              <a:rPr lang="en-US" b="1" dirty="0">
                <a:solidFill>
                  <a:srgbClr val="201A50"/>
                </a:solidFill>
              </a:rPr>
              <a:t>Health Care Expenditures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1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85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29: </a:t>
            </a:r>
            <a:r>
              <a:rPr lang="en-US" b="1" dirty="0">
                <a:solidFill>
                  <a:srgbClr val="201A50"/>
                </a:solidFill>
              </a:rPr>
              <a:t>Health Care Expenditures </a:t>
            </a:r>
            <a:r>
              <a:rPr lang="en-US" dirty="0">
                <a:solidFill>
                  <a:srgbClr val="201A50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79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81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30: </a:t>
            </a:r>
            <a:r>
              <a:rPr lang="en-US" b="1" dirty="0">
                <a:solidFill>
                  <a:srgbClr val="201A50"/>
                </a:solidFill>
              </a:rPr>
              <a:t>Prescription Drugs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3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5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30: </a:t>
            </a:r>
            <a:r>
              <a:rPr lang="en-US" b="1" dirty="0">
                <a:solidFill>
                  <a:srgbClr val="201A50"/>
                </a:solidFill>
              </a:rPr>
              <a:t>Prescription Drugs </a:t>
            </a:r>
            <a:r>
              <a:rPr lang="en-US" dirty="0">
                <a:solidFill>
                  <a:srgbClr val="201A50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7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2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31: </a:t>
            </a:r>
            <a:r>
              <a:rPr lang="en-US" b="1" dirty="0">
                <a:solidFill>
                  <a:srgbClr val="201A50"/>
                </a:solidFill>
              </a:rPr>
              <a:t>Sources of Health Insurance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678" y="933450"/>
            <a:ext cx="7076643" cy="56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32: </a:t>
            </a:r>
            <a:r>
              <a:rPr lang="en-US" b="1" dirty="0">
                <a:solidFill>
                  <a:srgbClr val="201A50"/>
                </a:solidFill>
              </a:rPr>
              <a:t>Out-of-Pocket Health Care Expenditures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804" y="933450"/>
            <a:ext cx="7816391" cy="57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5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A62"/>
                </a:solidFill>
              </a:rPr>
              <a:t>INDICATOR 2: </a:t>
            </a:r>
            <a:r>
              <a:rPr lang="en-US" b="1" dirty="0">
                <a:solidFill>
                  <a:srgbClr val="003A62"/>
                </a:solidFill>
              </a:rPr>
              <a:t>Racial and Ethnic Composition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423" y="933450"/>
            <a:ext cx="7557154" cy="571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2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33: </a:t>
            </a:r>
            <a:r>
              <a:rPr lang="en-US" b="1" dirty="0">
                <a:solidFill>
                  <a:srgbClr val="201A50"/>
                </a:solidFill>
              </a:rPr>
              <a:t>Sources of Payment for Health Care Services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3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6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34: </a:t>
            </a:r>
            <a:r>
              <a:rPr lang="en-US" b="1" dirty="0">
                <a:solidFill>
                  <a:srgbClr val="201A50"/>
                </a:solidFill>
              </a:rPr>
              <a:t>Veterans’ Health Care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0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4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35: </a:t>
            </a:r>
            <a:r>
              <a:rPr lang="en-US" b="1" dirty="0">
                <a:solidFill>
                  <a:srgbClr val="201A50"/>
                </a:solidFill>
              </a:rPr>
              <a:t>Residential Services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1" y="933450"/>
            <a:ext cx="8229597" cy="550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4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35: </a:t>
            </a:r>
            <a:r>
              <a:rPr lang="en-US" b="1" dirty="0">
                <a:solidFill>
                  <a:srgbClr val="201A50"/>
                </a:solidFill>
              </a:rPr>
              <a:t>Residential Services </a:t>
            </a:r>
            <a:r>
              <a:rPr lang="en-US" dirty="0">
                <a:solidFill>
                  <a:srgbClr val="201A50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188" y="933451"/>
            <a:ext cx="7652994" cy="57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87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36: </a:t>
            </a:r>
            <a:r>
              <a:rPr lang="en-US" b="1" dirty="0">
                <a:solidFill>
                  <a:srgbClr val="201A50"/>
                </a:solidFill>
              </a:rPr>
              <a:t>Personal Assistance and Equipment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5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23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36: </a:t>
            </a:r>
            <a:r>
              <a:rPr lang="en-US" b="1" dirty="0">
                <a:solidFill>
                  <a:srgbClr val="201A50"/>
                </a:solidFill>
              </a:rPr>
              <a:t>Personal Assistance and Equipment </a:t>
            </a:r>
            <a:r>
              <a:rPr lang="en-US" dirty="0">
                <a:solidFill>
                  <a:srgbClr val="201A50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197" y="999438"/>
            <a:ext cx="7945605" cy="56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14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37: </a:t>
            </a:r>
            <a:r>
              <a:rPr lang="en-US" b="1" dirty="0">
                <a:solidFill>
                  <a:srgbClr val="201A50"/>
                </a:solidFill>
              </a:rPr>
              <a:t>Long-Term Care Providers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7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95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01A50"/>
                </a:solidFill>
              </a:rPr>
              <a:t>INDICATOR 37: </a:t>
            </a:r>
            <a:r>
              <a:rPr lang="en-US" b="1" dirty="0">
                <a:solidFill>
                  <a:srgbClr val="201A50"/>
                </a:solidFill>
              </a:rPr>
              <a:t>Long-Term Care Providers</a:t>
            </a:r>
            <a:r>
              <a:rPr lang="en-US" dirty="0">
                <a:solidFill>
                  <a:srgbClr val="201A50"/>
                </a:solidFill>
              </a:rPr>
              <a:t> 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391" y="1010374"/>
            <a:ext cx="7534400" cy="55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1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53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E9F2A"/>
                </a:solidFill>
              </a:rPr>
              <a:t>INDICATOR 38: </a:t>
            </a:r>
            <a:r>
              <a:rPr lang="en-US" b="1" dirty="0">
                <a:solidFill>
                  <a:srgbClr val="DE9F2A"/>
                </a:solidFill>
              </a:rPr>
              <a:t>Use of Time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1026039"/>
            <a:ext cx="8229600" cy="47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80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3: </a:t>
            </a:r>
            <a:r>
              <a:rPr lang="en-US" b="1" dirty="0">
                <a:solidFill>
                  <a:srgbClr val="003A62"/>
                </a:solidFill>
              </a:rPr>
              <a:t>Marital Status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125" y="933450"/>
            <a:ext cx="8229600" cy="49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04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E9F2A"/>
                </a:solidFill>
              </a:rPr>
              <a:t>INDICATOR 38: </a:t>
            </a:r>
            <a:r>
              <a:rPr lang="en-US" b="1" dirty="0">
                <a:solidFill>
                  <a:srgbClr val="DE9F2A"/>
                </a:solidFill>
              </a:rPr>
              <a:t>Use of Time </a:t>
            </a:r>
            <a:r>
              <a:rPr lang="en-US" dirty="0">
                <a:solidFill>
                  <a:srgbClr val="DE9F2A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1028621"/>
            <a:ext cx="8229600" cy="47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68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E9F2A"/>
                </a:solidFill>
              </a:rPr>
              <a:t>INDICATOR 39: </a:t>
            </a:r>
            <a:r>
              <a:rPr lang="en-US" b="1" dirty="0">
                <a:solidFill>
                  <a:srgbClr val="DE9F2A"/>
                </a:solidFill>
              </a:rPr>
              <a:t>Air Quality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3" y="999898"/>
            <a:ext cx="6686167" cy="55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E9F2A"/>
                </a:solidFill>
              </a:rPr>
              <a:t>INDICATOR 39: </a:t>
            </a:r>
            <a:r>
              <a:rPr lang="en-US" b="1" dirty="0">
                <a:solidFill>
                  <a:srgbClr val="DE9F2A"/>
                </a:solidFill>
              </a:rPr>
              <a:t>Air Quality </a:t>
            </a:r>
            <a:r>
              <a:rPr lang="en-US" dirty="0">
                <a:solidFill>
                  <a:srgbClr val="DE9F2A"/>
                </a:solidFill>
              </a:rPr>
              <a:t>(continued)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1010374"/>
            <a:ext cx="8229600" cy="56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664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DE9F2A"/>
                </a:solidFill>
              </a:rPr>
              <a:t>INDICATOR 40: </a:t>
            </a:r>
            <a:r>
              <a:rPr lang="en-US" b="1" dirty="0">
                <a:solidFill>
                  <a:srgbClr val="DE9F2A"/>
                </a:solidFill>
              </a:rPr>
              <a:t>Transportation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572" y="933451"/>
            <a:ext cx="8229600" cy="49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9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4: </a:t>
            </a:r>
            <a:r>
              <a:rPr lang="en-US" b="1" dirty="0">
                <a:solidFill>
                  <a:srgbClr val="003A62"/>
                </a:solidFill>
              </a:rPr>
              <a:t>Educational Attainment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45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29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4: </a:t>
            </a:r>
            <a:r>
              <a:rPr lang="en-US" b="1" dirty="0">
                <a:solidFill>
                  <a:srgbClr val="003A62"/>
                </a:solidFill>
              </a:rPr>
              <a:t>Educational Attainment </a:t>
            </a:r>
            <a:r>
              <a:rPr lang="en-US" dirty="0">
                <a:solidFill>
                  <a:srgbClr val="003A62"/>
                </a:solidFill>
              </a:rPr>
              <a:t>(continued)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2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A62"/>
                </a:solidFill>
              </a:rPr>
              <a:t>INDICATOR 5: </a:t>
            </a:r>
            <a:r>
              <a:rPr lang="en-US" b="1" dirty="0">
                <a:solidFill>
                  <a:srgbClr val="003A62"/>
                </a:solidFill>
              </a:rPr>
              <a:t>Living Arrangements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200" y="933450"/>
            <a:ext cx="8229600" cy="51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6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362</Words>
  <Application>Microsoft Office PowerPoint</Application>
  <PresentationFormat>Widescreen</PresentationFormat>
  <Paragraphs>56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INDICATOR 1: Number of Older Americans</vt:lpstr>
      <vt:lpstr>INDICATOR 1: Number of Older Americans (continued)</vt:lpstr>
      <vt:lpstr>INDICATOR 2: Racial and Ethnic Composition</vt:lpstr>
      <vt:lpstr>INDICATOR 3: Marital Status</vt:lpstr>
      <vt:lpstr>INDICATOR 4: Educational Attainment</vt:lpstr>
      <vt:lpstr>INDICATOR 4: Educational Attainment (continued)</vt:lpstr>
      <vt:lpstr>INDICATOR 5: Living Arrangements</vt:lpstr>
      <vt:lpstr>INDICATOR 6: Older Veterans</vt:lpstr>
      <vt:lpstr>PowerPoint Presentation</vt:lpstr>
      <vt:lpstr>INDICATOR 7: Poverty</vt:lpstr>
      <vt:lpstr>INDICATOR 8: Income</vt:lpstr>
      <vt:lpstr>INDICATOR 9: Social Security Beneficiaries</vt:lpstr>
      <vt:lpstr>INDICATOR 9: Social Security Beneficiaries (continued)</vt:lpstr>
      <vt:lpstr>INDICATOR 10: Net Worth</vt:lpstr>
      <vt:lpstr>INDICATOR 10: Net Worth (continued)</vt:lpstr>
      <vt:lpstr>INDICATOR 11: Participation in Labor Force</vt:lpstr>
      <vt:lpstr>INDICATOR 11: Participation in Labor Force (continued)</vt:lpstr>
      <vt:lpstr>INDICATOR 12: Housing Problems</vt:lpstr>
      <vt:lpstr>INDICATOR 12: Housing Problems (continued)</vt:lpstr>
      <vt:lpstr>INDICATOR 13: Total Expenditures</vt:lpstr>
      <vt:lpstr>PowerPoint Presentation</vt:lpstr>
      <vt:lpstr>INDICATOR 14: Life Expectancy</vt:lpstr>
      <vt:lpstr>INDICATOR 15: Mortality</vt:lpstr>
      <vt:lpstr>INDICATOR 16: Chronic Health Conditions</vt:lpstr>
      <vt:lpstr>INDICATOR 17: Oral Health</vt:lpstr>
      <vt:lpstr>INDICATOR 18: Respondent-Assessed Health Status</vt:lpstr>
      <vt:lpstr>INDICATOR 19: Dementia</vt:lpstr>
      <vt:lpstr>INDICATOR 20: Depressive Symptoms</vt:lpstr>
      <vt:lpstr>INDICATOR 20: Depressive Symptoms (continued)</vt:lpstr>
      <vt:lpstr>INDICATOR 21: Functional Limitations</vt:lpstr>
      <vt:lpstr>INDICATOR 21: Functional Limitations (continued)</vt:lpstr>
      <vt:lpstr>PowerPoint Presentation</vt:lpstr>
      <vt:lpstr>INDICATOR 22: Vaccinations</vt:lpstr>
      <vt:lpstr>INDICATOR 23: Cancer Screenings</vt:lpstr>
      <vt:lpstr>INDICATOR 24: Diet Quality</vt:lpstr>
      <vt:lpstr>INDICATOR 25: Physical Activity</vt:lpstr>
      <vt:lpstr>INDICATOR 26: Obesity</vt:lpstr>
      <vt:lpstr>INDICATOR 27: Cigarette Smoking</vt:lpstr>
      <vt:lpstr>PowerPoint Presentation</vt:lpstr>
      <vt:lpstr>INDICATOR 28: Use of Health Care Services</vt:lpstr>
      <vt:lpstr>INDICATOR 28: Use of Health Care Services (continued)</vt:lpstr>
      <vt:lpstr>INDICATOR 29: Health Care Expenditures</vt:lpstr>
      <vt:lpstr>INDICATOR 29: Health Care Expenditures (continued)</vt:lpstr>
      <vt:lpstr>INDICATOR 30: Prescription Drugs</vt:lpstr>
      <vt:lpstr>INDICATOR 30: Prescription Drugs (continued)</vt:lpstr>
      <vt:lpstr>INDICATOR 31: Sources of Health Insurance</vt:lpstr>
      <vt:lpstr>INDICATOR 32: Out-of-Pocket Health Care Expenditures</vt:lpstr>
      <vt:lpstr>INDICATOR 33: Sources of Payment for Health Care Services</vt:lpstr>
      <vt:lpstr>INDICATOR 34: Veterans’ Health Care</vt:lpstr>
      <vt:lpstr>INDICATOR 35: Residential Services</vt:lpstr>
      <vt:lpstr>INDICATOR 35: Residential Services (continued)</vt:lpstr>
      <vt:lpstr>INDICATOR 36: Personal Assistance and Equipment</vt:lpstr>
      <vt:lpstr>INDICATOR 36: Personal Assistance and Equipment (continued)</vt:lpstr>
      <vt:lpstr>INDICATOR 37: Long-Term Care Providers</vt:lpstr>
      <vt:lpstr>INDICATOR 37: Long-Term Care Providers (continued)</vt:lpstr>
      <vt:lpstr>PowerPoint Presentation</vt:lpstr>
      <vt:lpstr>INDICATOR 38: Use of Time</vt:lpstr>
      <vt:lpstr>INDICATOR 38: Use of Time (continued)</vt:lpstr>
      <vt:lpstr>INDICATOR 39: Air Quality</vt:lpstr>
      <vt:lpstr>INDICATOR 39: Air Quality (continued)</vt:lpstr>
      <vt:lpstr>INDICATOR 40: Transportation</vt:lpstr>
    </vt:vector>
  </TitlesOfParts>
  <Company>American Institutes for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 for Older Americans 2016: Key Indicators of Well-Being</dc:title>
  <dc:subject>Figures for Older Americans 2016: Key Indicators of Well-Being</dc:subject>
  <dc:creator>Federal Interagency Forum on Aging-Related Statistics</dc:creator>
  <cp:keywords>Older Americans; Population; Economics; Health Status; Health Risks and Behaviors; Health Care; Environment; Informal Caregiving</cp:keywords>
  <cp:lastModifiedBy>Mallory, Katherine (Katie)</cp:lastModifiedBy>
  <cp:revision>41</cp:revision>
  <dcterms:created xsi:type="dcterms:W3CDTF">2016-07-21T01:44:47Z</dcterms:created>
  <dcterms:modified xsi:type="dcterms:W3CDTF">2020-10-01T00:14:23Z</dcterms:modified>
</cp:coreProperties>
</file>